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27" r:id="rId2"/>
    <p:sldId id="333" r:id="rId3"/>
    <p:sldId id="305" r:id="rId4"/>
    <p:sldId id="336" r:id="rId5"/>
    <p:sldId id="306" r:id="rId6"/>
    <p:sldId id="303" r:id="rId7"/>
    <p:sldId id="315" r:id="rId8"/>
    <p:sldId id="314" r:id="rId9"/>
    <p:sldId id="339" r:id="rId10"/>
    <p:sldId id="338" r:id="rId11"/>
    <p:sldId id="343" r:id="rId12"/>
    <p:sldId id="308" r:id="rId13"/>
    <p:sldId id="342" r:id="rId14"/>
    <p:sldId id="323" r:id="rId15"/>
    <p:sldId id="341" r:id="rId16"/>
    <p:sldId id="272" r:id="rId17"/>
    <p:sldId id="329" r:id="rId18"/>
    <p:sldId id="334" r:id="rId19"/>
    <p:sldId id="258" r:id="rId20"/>
  </p:sldIdLst>
  <p:sldSz cx="9144000" cy="6858000" type="screen4x3"/>
  <p:notesSz cx="6858000" cy="99472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B284C8A-29BB-42AB-9D88-8BD2925363A2}">
          <p14:sldIdLst>
            <p14:sldId id="327"/>
            <p14:sldId id="333"/>
            <p14:sldId id="305"/>
            <p14:sldId id="336"/>
            <p14:sldId id="306"/>
            <p14:sldId id="303"/>
            <p14:sldId id="315"/>
            <p14:sldId id="314"/>
            <p14:sldId id="339"/>
            <p14:sldId id="338"/>
            <p14:sldId id="343"/>
            <p14:sldId id="308"/>
            <p14:sldId id="342"/>
            <p14:sldId id="323"/>
            <p14:sldId id="341"/>
            <p14:sldId id="272"/>
            <p14:sldId id="329"/>
            <p14:sldId id="334"/>
            <p14:sldId id="25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00"/>
    <a:srgbClr val="3333FF"/>
    <a:srgbClr val="0000FF"/>
    <a:srgbClr val="000099"/>
    <a:srgbClr val="003366"/>
    <a:srgbClr val="152887"/>
    <a:srgbClr val="225F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28" autoAdjust="0"/>
    <p:restoredTop sz="94660"/>
  </p:normalViewPr>
  <p:slideViewPr>
    <p:cSldViewPr>
      <p:cViewPr>
        <p:scale>
          <a:sx n="64" d="100"/>
          <a:sy n="64" d="100"/>
        </p:scale>
        <p:origin x="-187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B843C7D-0104-4D37-81F2-B6258F00BDAC}" type="datetimeFigureOut">
              <a:rPr lang="ru-RU"/>
              <a:pPr>
                <a:defRPr/>
              </a:pPr>
              <a:t>26.04.2017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A65899B-BF27-45AF-9BAD-30D4D394B8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0189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mj-SE" altLang="ru-RU" smtClean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F1E791-98DE-45EC-A24D-480D4039419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mj-SE" altLang="ru-RU" smtClean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4E0E01-103E-413E-B09D-CE8B5B38E1A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62734B9-D917-405E-8E30-378BAF2C2F69}" type="slidenum">
              <a:rPr lang="ru-RU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129B4-2A53-40F1-AC25-E246B4EFE20A}" type="datetimeFigureOut">
              <a:rPr lang="ru-RU"/>
              <a:pPr>
                <a:defRPr/>
              </a:pPr>
              <a:t>26.04.2017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15BCB-5EF4-47D1-9CC8-17D2B19490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BA098-2C72-482C-95A9-7C377EA478CA}" type="datetimeFigureOut">
              <a:rPr lang="ru-RU"/>
              <a:pPr>
                <a:defRPr/>
              </a:pPr>
              <a:t>26.04.2017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25B02-07F2-46AE-B093-D1108C6B4A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3FB6B-C805-4D99-BB3D-0A97C6C701B0}" type="datetimeFigureOut">
              <a:rPr lang="ru-RU"/>
              <a:pPr>
                <a:defRPr/>
              </a:pPr>
              <a:t>26.04.2017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8A316-8211-4E7E-99B2-F2D75D2CE9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95FC6-1B44-40F8-8C89-239E2ECED6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C3634-2738-44C2-94CE-52FCA66307EA}" type="datetimeFigureOut">
              <a:rPr lang="ru-RU"/>
              <a:pPr>
                <a:defRPr/>
              </a:pPr>
              <a:t>26.04.2017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2D897-A761-4562-8A49-493A2277B0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EB9B5-63D1-441D-B53C-806AB702C6FD}" type="datetimeFigureOut">
              <a:rPr lang="ru-RU"/>
              <a:pPr>
                <a:defRPr/>
              </a:pPr>
              <a:t>26.04.2017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7F618-FD2C-4773-9183-E6C74BA09F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E8A33-145B-4517-AC08-827A40BCBB7F}" type="datetimeFigureOut">
              <a:rPr lang="ru-RU"/>
              <a:pPr>
                <a:defRPr/>
              </a:pPr>
              <a:t>26.04.2017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4E0BE-57A8-4A40-93AA-A30F90E5BC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A67D7-D4D9-43C8-95FC-F0272D063A01}" type="datetimeFigureOut">
              <a:rPr lang="ru-RU"/>
              <a:pPr>
                <a:defRPr/>
              </a:pPr>
              <a:t>26.04.2017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25A67-A116-4689-B2A9-933DA3B4C0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98FA9-CC4E-4E70-958F-88A210E15A7C}" type="datetimeFigureOut">
              <a:rPr lang="ru-RU"/>
              <a:pPr>
                <a:defRPr/>
              </a:pPr>
              <a:t>26.04.2017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57026-3E9D-4FA8-9177-E4237B8716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3F118-138B-4926-AD94-298C98C39192}" type="datetimeFigureOut">
              <a:rPr lang="ru-RU"/>
              <a:pPr>
                <a:defRPr/>
              </a:pPr>
              <a:t>26.04.2017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BBF93-2A28-4763-BFA6-6AC12BF373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AA3C9-B306-4192-8977-EA4FDAA75C97}" type="datetimeFigureOut">
              <a:rPr lang="ru-RU"/>
              <a:pPr>
                <a:defRPr/>
              </a:pPr>
              <a:t>26.04.2017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D2677-1E62-4ABB-BEB1-AFD29FB78B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61BE7-8DC3-4ECD-8796-28A9B4C38B05}" type="datetimeFigureOut">
              <a:rPr lang="ru-RU"/>
              <a:pPr>
                <a:defRPr/>
              </a:pPr>
              <a:t>26.04.2017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8104B-5094-4661-80D9-40E2CBC879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E13EB27-8B7F-4E4D-ABED-AB25927D9356}" type="datetimeFigureOut">
              <a:rPr lang="ru-RU"/>
              <a:pPr>
                <a:defRPr/>
              </a:pPr>
              <a:t>26.04.2017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E416E80-D15A-4D0C-9331-CE15D81CD0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</p:sldLayoutIdLst>
  <p:transition spd="slow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gif"/><Relationship Id="rId5" Type="http://schemas.microsoft.com/office/2007/relationships/hdphoto" Target="../media/hdphoto1.wdp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majliki.ru/smilie-669882375.html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200\Desktop\yehvghjhjfjhv\&#1057;&#1077;&#1088;&#1075;&#1110;&#1090;&#1091;%20&#1089;&#1241;&#1090;&#1110;.mp4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gif"/><Relationship Id="rId4" Type="http://schemas.openxmlformats.org/officeDocument/2006/relationships/image" Target="../media/image28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smajliki.ru/smilie-669882375.html" TargetMode="External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img0.liveinternet.ru/images/attach/c/1/50/65/50065529_solnyshko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majliki.ru/smilie-669882375.html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10.jpeg"/><Relationship Id="rId18" Type="http://schemas.openxmlformats.org/officeDocument/2006/relationships/image" Target="../media/image18.jpeg"/><Relationship Id="rId3" Type="http://schemas.openxmlformats.org/officeDocument/2006/relationships/audio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13.wmf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16.jpeg"/><Relationship Id="rId1" Type="http://schemas.openxmlformats.org/officeDocument/2006/relationships/vmlDrawing" Target="../drawings/vmlDrawing1.vml"/><Relationship Id="rId6" Type="http://schemas.microsoft.com/office/2007/relationships/media" Target="../media/media3.mp3"/><Relationship Id="rId11" Type="http://schemas.openxmlformats.org/officeDocument/2006/relationships/oleObject" Target="../embeddings/oleObject1.bin"/><Relationship Id="rId5" Type="http://schemas.openxmlformats.org/officeDocument/2006/relationships/audio" Target="../media/media2.mp3"/><Relationship Id="rId15" Type="http://schemas.openxmlformats.org/officeDocument/2006/relationships/image" Target="../media/image15.jpeg"/><Relationship Id="rId10" Type="http://schemas.openxmlformats.org/officeDocument/2006/relationships/slideLayout" Target="../slideLayouts/slideLayout2.xml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1" name="AutoShape 25"/>
          <p:cNvSpPr>
            <a:spLocks noChangeArrowheads="1"/>
          </p:cNvSpPr>
          <p:nvPr/>
        </p:nvSpPr>
        <p:spPr bwMode="auto">
          <a:xfrm>
            <a:off x="1187450" y="188913"/>
            <a:ext cx="6985000" cy="882633"/>
          </a:xfrm>
          <a:prstGeom prst="chevron">
            <a:avLst>
              <a:gd name="adj" fmla="val 99536"/>
            </a:avLst>
          </a:prstGeom>
          <a:gradFill rotWithShape="1">
            <a:gsLst>
              <a:gs pos="0">
                <a:srgbClr val="DDEBCF"/>
              </a:gs>
              <a:gs pos="50000">
                <a:srgbClr val="FFFF00"/>
              </a:gs>
              <a:gs pos="100000">
                <a:srgbClr val="00FFFF"/>
              </a:gs>
            </a:gsLst>
            <a:lin ang="540000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kk-KZ" sz="5400" dirty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r>
              <a:rPr lang="kk-KZ" sz="5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kk-KZ" sz="4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Қазақ </a:t>
            </a:r>
            <a:r>
              <a:rPr lang="kk-KZ" sz="40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тілі</a:t>
            </a:r>
            <a:endParaRPr lang="kk-KZ" sz="36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sz="3600" dirty="0">
              <a:latin typeface="Times New Roman" pitchFamily="18" charset="0"/>
              <a:cs typeface="Times New Roman" pitchFamily="18" charset="0"/>
            </a:endParaRPr>
          </a:p>
          <a:p>
            <a:endParaRPr lang="ru-RU" sz="4000" dirty="0"/>
          </a:p>
        </p:txBody>
      </p:sp>
      <p:sp>
        <p:nvSpPr>
          <p:cNvPr id="9244" name="Rectangle 28"/>
          <p:cNvSpPr>
            <a:spLocks noChangeArrowheads="1"/>
          </p:cNvSpPr>
          <p:nvPr/>
        </p:nvSpPr>
        <p:spPr bwMode="auto">
          <a:xfrm>
            <a:off x="3214678" y="3929066"/>
            <a:ext cx="5929322" cy="107721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kk-KZ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Бастауыш сынып </a:t>
            </a:r>
            <a:r>
              <a:rPr lang="kk-KZ" sz="320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мұғалімі</a:t>
            </a:r>
          </a:p>
          <a:p>
            <a:pPr algn="ctr">
              <a:defRPr/>
            </a:pPr>
            <a:r>
              <a:rPr lang="kk-KZ" sz="3200" b="1" i="1" cap="all" dirty="0" smtClean="0">
                <a:ln w="0">
                  <a:solidFill>
                    <a:srgbClr val="FF0000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Закер Нургул</a:t>
            </a:r>
            <a:endParaRPr lang="kk-KZ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5" descr="Gul_flash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38" y="2286000"/>
            <a:ext cx="2520950" cy="344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Прямоугольник 6"/>
          <p:cNvSpPr>
            <a:spLocks noChangeArrowheads="1"/>
          </p:cNvSpPr>
          <p:nvPr/>
        </p:nvSpPr>
        <p:spPr bwMode="auto">
          <a:xfrm>
            <a:off x="3854450" y="2571750"/>
            <a:ext cx="37893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 i="1" dirty="0"/>
              <a:t>4 – </a:t>
            </a:r>
            <a:r>
              <a:rPr lang="ru-RU" sz="4400" b="1" i="1" dirty="0" err="1" smtClean="0"/>
              <a:t>сынып</a:t>
            </a:r>
            <a:endParaRPr lang="ru-RU" sz="4400" b="1" i="1" dirty="0"/>
          </a:p>
        </p:txBody>
      </p:sp>
      <p:pic>
        <p:nvPicPr>
          <p:cNvPr id="6" name="Picture 53" descr="miscellaneous_50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839744" y="1628800"/>
            <a:ext cx="2304256" cy="157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3" descr="miscellaneous_50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372200" y="5284075"/>
            <a:ext cx="2304256" cy="157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3" descr="miscellaneous_50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411760" y="4869160"/>
            <a:ext cx="2304256" cy="157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3" descr="miscellaneous_50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195736" y="1700808"/>
            <a:ext cx="2304256" cy="157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3" descr="miscellaneous_50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228184" y="332656"/>
            <a:ext cx="2304256" cy="157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4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eaLnBrk="1" hangingPunct="1"/>
            <a:r>
              <a:rPr lang="kk-KZ" sz="6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Жұмбақ жасырайық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kk-KZ" sz="2400" dirty="0" smtClean="0">
                <a:latin typeface="Times New Roman" pitchFamily="18" charset="0"/>
              </a:rPr>
              <a:t> 1. Шыр – шыр етеді,                        2. Жылт – жылт еткен,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kk-KZ" sz="2400" dirty="0" smtClean="0">
                <a:latin typeface="Times New Roman" pitchFamily="18" charset="0"/>
              </a:rPr>
              <a:t>    Құлағыңнан өтеді.                          Жырадан  өткен.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kk-KZ" sz="2400" dirty="0" smtClean="0">
                <a:latin typeface="Times New Roman" pitchFamily="18" charset="0"/>
              </a:rPr>
              <a:t>    Ұстай  алсаң,                                             </a:t>
            </a:r>
            <a:r>
              <a:rPr lang="kk-KZ" sz="1600" dirty="0" smtClean="0">
                <a:latin typeface="Times New Roman" pitchFamily="18" charset="0"/>
                <a:cs typeface="Times New Roman" pitchFamily="18" charset="0"/>
              </a:rPr>
              <a:t>(Су 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kk-KZ" sz="2400" dirty="0" smtClean="0">
                <a:latin typeface="Times New Roman" pitchFamily="18" charset="0"/>
              </a:rPr>
              <a:t>    Сөйлеп  кетеді</a:t>
            </a:r>
            <a:r>
              <a:rPr lang="kk-KZ" sz="1200" dirty="0" smtClean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kk-KZ" sz="1800" dirty="0" smtClean="0">
                <a:latin typeface="Times New Roman" pitchFamily="18" charset="0"/>
                <a:cs typeface="Times New Roman" pitchFamily="18" charset="0"/>
              </a:rPr>
              <a:t>(Телефон)</a:t>
            </a:r>
            <a:endParaRPr lang="kk-KZ" sz="1800" dirty="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400" dirty="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kk-KZ" sz="2400" dirty="0" smtClean="0">
                <a:latin typeface="Times New Roman" pitchFamily="18" charset="0"/>
              </a:rPr>
              <a:t>3.Сылдыр қағып,                             4.Өреді   байпаңдап,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kk-KZ" sz="2400" dirty="0" smtClean="0">
                <a:latin typeface="Times New Roman" pitchFamily="18" charset="0"/>
              </a:rPr>
              <a:t>  Таудан  құлап,                                  Жүреді  тайтаңдап.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kk-KZ" sz="2400" dirty="0" smtClean="0">
                <a:latin typeface="Times New Roman" pitchFamily="18" charset="0"/>
              </a:rPr>
              <a:t>  Жатыр   ағып ,                                   Өзенге  түссе  егер,                          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kk-KZ" sz="2400" dirty="0" smtClean="0">
                <a:latin typeface="Times New Roman" pitchFamily="18" charset="0"/>
              </a:rPr>
              <a:t> Мөлдір ........ (Бұлақ).                          Жүзеді жайтаңдап.                                                    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kk-KZ" sz="2400" dirty="0" smtClean="0">
                <a:latin typeface="Times New Roman" pitchFamily="18" charset="0"/>
              </a:rPr>
              <a:t>                                                                     </a:t>
            </a:r>
            <a:r>
              <a:rPr lang="kk-KZ" sz="2000" dirty="0" smtClean="0">
                <a:latin typeface="Times New Roman" pitchFamily="18" charset="0"/>
              </a:rPr>
              <a:t>(Үйрек).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kk-KZ" sz="1800" dirty="0" smtClean="0">
                <a:latin typeface="Times New Roman" pitchFamily="18" charset="0"/>
              </a:rPr>
              <a:t>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kk-KZ" sz="2400" dirty="0" smtClean="0">
                <a:latin typeface="Times New Roman" pitchFamily="18" charset="0"/>
              </a:rPr>
              <a:t>   </a:t>
            </a:r>
          </a:p>
        </p:txBody>
      </p:sp>
      <p:sp>
        <p:nvSpPr>
          <p:cNvPr id="106500" name="AutoShape 4"/>
          <p:cNvSpPr>
            <a:spLocks noChangeArrowheads="1"/>
          </p:cNvSpPr>
          <p:nvPr/>
        </p:nvSpPr>
        <p:spPr bwMode="auto">
          <a:xfrm>
            <a:off x="2627784" y="2589997"/>
            <a:ext cx="2428892" cy="9144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6501" name="AutoShape 5"/>
          <p:cNvSpPr>
            <a:spLocks noChangeArrowheads="1"/>
          </p:cNvSpPr>
          <p:nvPr/>
        </p:nvSpPr>
        <p:spPr bwMode="auto">
          <a:xfrm>
            <a:off x="1835696" y="4636878"/>
            <a:ext cx="2714644" cy="9144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6502" name="AutoShape 6"/>
          <p:cNvSpPr>
            <a:spLocks noChangeArrowheads="1"/>
          </p:cNvSpPr>
          <p:nvPr/>
        </p:nvSpPr>
        <p:spPr bwMode="auto">
          <a:xfrm>
            <a:off x="5361629" y="5104586"/>
            <a:ext cx="2087562" cy="9144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6503" name="AutoShape 7"/>
          <p:cNvSpPr>
            <a:spLocks noChangeArrowheads="1"/>
          </p:cNvSpPr>
          <p:nvPr/>
        </p:nvSpPr>
        <p:spPr bwMode="auto">
          <a:xfrm>
            <a:off x="5083807" y="2276872"/>
            <a:ext cx="2643206" cy="107157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065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065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0" grpId="0" animBg="1"/>
      <p:bldP spid="106501" grpId="0" animBg="1"/>
      <p:bldP spid="106502" grpId="0" animBg="1"/>
      <p:bldP spid="10650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kk-KZ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– жаттығу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" t="-309" r="-2557" b="71691"/>
          <a:stretch/>
        </p:blipFill>
        <p:spPr>
          <a:xfrm>
            <a:off x="222826" y="1124745"/>
            <a:ext cx="8921174" cy="4166784"/>
          </a:xfrm>
        </p:spPr>
      </p:pic>
      <p:pic>
        <p:nvPicPr>
          <p:cNvPr id="6" name="Picture 12" descr="7e2dbfda9628e433af79c402c84dcc2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2826" y="4725144"/>
            <a:ext cx="3528194" cy="201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Звук Поезда - Стук колес Супер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2160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9906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157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" descr="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63" name="Picture 3" descr="доп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7450" y="3068960"/>
            <a:ext cx="1728366" cy="201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64" name="Line 4"/>
          <p:cNvSpPr>
            <a:spLocks noChangeShapeType="1"/>
          </p:cNvSpPr>
          <p:nvPr/>
        </p:nvSpPr>
        <p:spPr bwMode="auto">
          <a:xfrm>
            <a:off x="1258888" y="5084763"/>
            <a:ext cx="122555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245765" name="Line 5"/>
          <p:cNvSpPr>
            <a:spLocks noChangeShapeType="1"/>
          </p:cNvSpPr>
          <p:nvPr/>
        </p:nvSpPr>
        <p:spPr bwMode="auto">
          <a:xfrm>
            <a:off x="4213225" y="5734050"/>
            <a:ext cx="10795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245766" name="Line 6"/>
          <p:cNvSpPr>
            <a:spLocks noChangeShapeType="1"/>
          </p:cNvSpPr>
          <p:nvPr/>
        </p:nvSpPr>
        <p:spPr bwMode="auto">
          <a:xfrm>
            <a:off x="7089775" y="6308725"/>
            <a:ext cx="1082675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pic>
        <p:nvPicPr>
          <p:cNvPr id="245767" name="Picture 7" descr="доп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67175" y="3645024"/>
            <a:ext cx="1800969" cy="2089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68" name="Picture 8" descr="доп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15150" y="4149080"/>
            <a:ext cx="1761306" cy="216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9" descr="14">
            <a:hlinkClick r:id="" action="ppaction://hlinkshowjump?jump=nextslide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249" y="0"/>
            <a:ext cx="2339752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541166" y="1412776"/>
            <a:ext cx="8602834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80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Сергіту сәті</a:t>
            </a:r>
            <a:r>
              <a:rPr lang="kk-KZ" sz="80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80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43" name="Picture 5" descr="e1896353a24fa7ae75b9b990649c136e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786313"/>
            <a:ext cx="2071688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5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45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45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5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5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5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57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57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57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57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57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57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57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57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4" grpId="0" animBg="1"/>
      <p:bldP spid="245765" grpId="0" animBg="1"/>
      <p:bldP spid="24576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ергіту сәті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48018309_eedbb66f8b9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 rot="21428701">
            <a:off x="1720226" y="2434593"/>
            <a:ext cx="6408270" cy="30162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6000" b="1" i="1" cap="all" dirty="0" smtClean="0">
                <a:ln w="0">
                  <a:solidFill>
                    <a:srgbClr val="FF000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4-Жаттығу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k-KZ" b="1" i="1" cap="all" dirty="0" smtClean="0">
              <a:ln w="0">
                <a:solidFill>
                  <a:srgbClr val="FF0000"/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2800" b="1" i="1" cap="all" dirty="0" smtClean="0">
                <a:ln w="0">
                  <a:solidFill>
                    <a:srgbClr val="FF000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Екінші  қатардағы  сөздерді бірінші  Қатардағы  еліктеуіш сөздермен  байланыстырып жаз.</a:t>
            </a:r>
            <a:endParaRPr lang="ru-RU" sz="2800" b="1" i="1" cap="all" dirty="0">
              <a:ln w="0">
                <a:solidFill>
                  <a:srgbClr val="FF0000"/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 rot="21397203">
            <a:off x="804751" y="1178508"/>
            <a:ext cx="8229600" cy="1233508"/>
          </a:xfrm>
        </p:spPr>
        <p:txBody>
          <a:bodyPr/>
          <a:lstStyle/>
          <a:p>
            <a:r>
              <a:rPr lang="kk-KZ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Кім жылдам!</a:t>
            </a:r>
            <a:endParaRPr lang="ru-RU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404664"/>
            <a:ext cx="864096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5– </a:t>
            </a:r>
            <a:r>
              <a:rPr lang="ru-RU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жаттығу</a:t>
            </a:r>
            <a:endParaRPr lang="ru-RU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Мәтінді мәнерлеп оқып. Еліктеуіш сөздерді теріп жаз</a:t>
            </a:r>
            <a:endParaRPr lang="ru-RU" sz="40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004449"/>
            <a:ext cx="8602834" cy="295465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60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Құйындай,шолп, шыр-пыр,тыз-тыз, зу-зу.</a:t>
            </a:r>
            <a:endParaRPr lang="kk-KZ" sz="60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6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f6fe42105a76bf73c54549d4c75802c4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4581128"/>
            <a:ext cx="426163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1\Pictures\Рисунок19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трелка влево 4">
            <a:hlinkClick r:id="" action="ppaction://noaction"/>
          </p:cNvPr>
          <p:cNvSpPr/>
          <p:nvPr/>
        </p:nvSpPr>
        <p:spPr>
          <a:xfrm>
            <a:off x="6858000" y="5357813"/>
            <a:ext cx="1071563" cy="1000125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628" name="Прямоугольник 6"/>
          <p:cNvSpPr>
            <a:spLocks noChangeArrowheads="1"/>
          </p:cNvSpPr>
          <p:nvPr/>
        </p:nvSpPr>
        <p:spPr bwMode="auto">
          <a:xfrm>
            <a:off x="2843807" y="2143125"/>
            <a:ext cx="3657005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k-KZ" altLang="ru-RU" sz="4400" b="1" dirty="0">
                <a:latin typeface="Times New Roman(K)" pitchFamily="18" charset="0"/>
              </a:rPr>
              <a:t>Қорытынды. 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3"/>
          <p:cNvSpPr>
            <a:spLocks noChangeArrowheads="1"/>
          </p:cNvSpPr>
          <p:nvPr/>
        </p:nvSpPr>
        <p:spPr bwMode="auto">
          <a:xfrm rot="10800000">
            <a:off x="3181350" y="6270625"/>
            <a:ext cx="2757488" cy="5492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C0C0C0"/>
              </a:gs>
              <a:gs pos="100000">
                <a:srgbClr val="1E1E1E">
                  <a:alpha val="29999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grpSp>
        <p:nvGrpSpPr>
          <p:cNvPr id="25603" name="Group 4"/>
          <p:cNvGrpSpPr>
            <a:grpSpLocks/>
          </p:cNvGrpSpPr>
          <p:nvPr/>
        </p:nvGrpSpPr>
        <p:grpSpPr bwMode="auto">
          <a:xfrm>
            <a:off x="825155" y="118995"/>
            <a:ext cx="7345362" cy="2641736"/>
            <a:chOff x="612" y="753"/>
            <a:chExt cx="3175" cy="1141"/>
          </a:xfrm>
        </p:grpSpPr>
        <p:sp>
          <p:nvSpPr>
            <p:cNvPr id="25625" name="AutoShape 5"/>
            <p:cNvSpPr>
              <a:spLocks noChangeArrowheads="1"/>
            </p:cNvSpPr>
            <p:nvPr/>
          </p:nvSpPr>
          <p:spPr bwMode="auto">
            <a:xfrm>
              <a:off x="631" y="753"/>
              <a:ext cx="3156" cy="18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0C0C0"/>
                </a:gs>
                <a:gs pos="100000">
                  <a:srgbClr val="595959">
                    <a:alpha val="29999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grpSp>
          <p:nvGrpSpPr>
            <p:cNvPr id="25626" name="Group 6"/>
            <p:cNvGrpSpPr>
              <a:grpSpLocks/>
            </p:cNvGrpSpPr>
            <p:nvPr/>
          </p:nvGrpSpPr>
          <p:grpSpPr bwMode="auto">
            <a:xfrm>
              <a:off x="612" y="801"/>
              <a:ext cx="3169" cy="1093"/>
              <a:chOff x="612" y="801"/>
              <a:chExt cx="3169" cy="1093"/>
            </a:xfrm>
          </p:grpSpPr>
          <p:sp>
            <p:nvSpPr>
              <p:cNvPr id="71687" name="AutoShape 7"/>
              <p:cNvSpPr>
                <a:spLocks noChangeArrowheads="1"/>
              </p:cNvSpPr>
              <p:nvPr/>
            </p:nvSpPr>
            <p:spPr bwMode="auto">
              <a:xfrm>
                <a:off x="612" y="801"/>
                <a:ext cx="3169" cy="30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3399FF"/>
                  </a:gs>
                  <a:gs pos="100000">
                    <a:schemeClr val="bg1"/>
                  </a:gs>
                </a:gsLst>
                <a:lin ang="5400000" scaled="1"/>
              </a:gradFill>
              <a:ln w="3175" algn="ctr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 algn="ctr" latinLnBrk="1">
                  <a:defRPr/>
                </a:pPr>
                <a:endParaRPr kumimoji="1" lang="ru-RU" sz="1200">
                  <a:effectLst>
                    <a:outerShdw blurRad="38100" dist="38100" dir="2700000" algn="tl">
                      <a:srgbClr val="FFFFFF"/>
                    </a:outerShdw>
                  </a:effectLst>
                  <a:latin typeface="휴먼모음T" pitchFamily="18" charset="-127"/>
                  <a:ea typeface="휴먼모음T" pitchFamily="18" charset="-127"/>
                </a:endParaRPr>
              </a:p>
            </p:txBody>
          </p:sp>
          <p:sp>
            <p:nvSpPr>
              <p:cNvPr id="71688" name="AutoShape 8"/>
              <p:cNvSpPr>
                <a:spLocks noChangeArrowheads="1"/>
              </p:cNvSpPr>
              <p:nvPr/>
            </p:nvSpPr>
            <p:spPr bwMode="auto">
              <a:xfrm flipV="1">
                <a:off x="745" y="1713"/>
                <a:ext cx="2909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gamma/>
                      <a:shade val="0"/>
                      <a:invGamma/>
                      <a:alpha val="0"/>
                    </a:schemeClr>
                  </a:gs>
                  <a:gs pos="50000">
                    <a:schemeClr val="bg1">
                      <a:alpha val="41000"/>
                    </a:schemeClr>
                  </a:gs>
                  <a:gs pos="100000">
                    <a:schemeClr val="bg1">
                      <a:gamma/>
                      <a:shade val="0"/>
                      <a:invGamma/>
                      <a:alpha val="0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</p:grpSp>
      </p:grpSp>
      <p:sp>
        <p:nvSpPr>
          <p:cNvPr id="25604" name="Rectangle 9"/>
          <p:cNvSpPr>
            <a:spLocks noChangeArrowheads="1"/>
          </p:cNvSpPr>
          <p:nvPr/>
        </p:nvSpPr>
        <p:spPr bwMode="auto">
          <a:xfrm rot="16200000" flipH="1">
            <a:off x="4441825" y="2182813"/>
            <a:ext cx="260350" cy="9144000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333333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05" name="Rectangle 10"/>
          <p:cNvSpPr>
            <a:spLocks noChangeArrowheads="1"/>
          </p:cNvSpPr>
          <p:nvPr/>
        </p:nvSpPr>
        <p:spPr bwMode="auto">
          <a:xfrm>
            <a:off x="9109075" y="0"/>
            <a:ext cx="36513" cy="6858000"/>
          </a:xfrm>
          <a:prstGeom prst="rect">
            <a:avLst/>
          </a:prstGeom>
          <a:solidFill>
            <a:srgbClr val="968DD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06" name="Rectangle 11"/>
          <p:cNvSpPr>
            <a:spLocks noChangeArrowheads="1"/>
          </p:cNvSpPr>
          <p:nvPr/>
        </p:nvSpPr>
        <p:spPr bwMode="auto">
          <a:xfrm>
            <a:off x="8902700" y="0"/>
            <a:ext cx="258763" cy="6858000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333333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07" name="Rectangle 12"/>
          <p:cNvSpPr>
            <a:spLocks noChangeArrowheads="1"/>
          </p:cNvSpPr>
          <p:nvPr/>
        </p:nvSpPr>
        <p:spPr bwMode="auto">
          <a:xfrm flipH="1">
            <a:off x="0" y="0"/>
            <a:ext cx="258763" cy="6858000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333333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08" name="Rectangle 13"/>
          <p:cNvSpPr>
            <a:spLocks noChangeArrowheads="1"/>
          </p:cNvSpPr>
          <p:nvPr/>
        </p:nvSpPr>
        <p:spPr bwMode="auto">
          <a:xfrm rot="5400000" flipH="1" flipV="1">
            <a:off x="4441825" y="-4441825"/>
            <a:ext cx="260350" cy="9144000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333333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09" name="Rectangle 14"/>
          <p:cNvSpPr>
            <a:spLocks noChangeArrowheads="1"/>
          </p:cNvSpPr>
          <p:nvPr/>
        </p:nvSpPr>
        <p:spPr bwMode="auto">
          <a:xfrm>
            <a:off x="0" y="6821488"/>
            <a:ext cx="9144000" cy="36512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10" name="Rectangle 15"/>
          <p:cNvSpPr>
            <a:spLocks noChangeArrowheads="1"/>
          </p:cNvSpPr>
          <p:nvPr/>
        </p:nvSpPr>
        <p:spPr bwMode="auto">
          <a:xfrm>
            <a:off x="0" y="0"/>
            <a:ext cx="9144000" cy="36513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11" name="Rectangle 16"/>
          <p:cNvSpPr>
            <a:spLocks noChangeArrowheads="1"/>
          </p:cNvSpPr>
          <p:nvPr/>
        </p:nvSpPr>
        <p:spPr bwMode="auto">
          <a:xfrm>
            <a:off x="0" y="0"/>
            <a:ext cx="36513" cy="685800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12" name="Rectangle 17"/>
          <p:cNvSpPr>
            <a:spLocks noChangeArrowheads="1"/>
          </p:cNvSpPr>
          <p:nvPr/>
        </p:nvSpPr>
        <p:spPr bwMode="auto">
          <a:xfrm>
            <a:off x="9107488" y="0"/>
            <a:ext cx="36512" cy="685800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13" name="AutoShape 18"/>
          <p:cNvSpPr>
            <a:spLocks noChangeArrowheads="1"/>
          </p:cNvSpPr>
          <p:nvPr/>
        </p:nvSpPr>
        <p:spPr bwMode="auto">
          <a:xfrm flipV="1">
            <a:off x="431800" y="1268413"/>
            <a:ext cx="1079500" cy="2873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09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9394" y="20151"/>
                </a:moveTo>
                <a:cubicBezTo>
                  <a:pt x="4766" y="19456"/>
                  <a:pt x="1343" y="15479"/>
                  <a:pt x="1343" y="10800"/>
                </a:cubicBezTo>
                <a:cubicBezTo>
                  <a:pt x="1343" y="5577"/>
                  <a:pt x="5577" y="1343"/>
                  <a:pt x="10800" y="1343"/>
                </a:cubicBezTo>
                <a:cubicBezTo>
                  <a:pt x="16022" y="1343"/>
                  <a:pt x="20257" y="5577"/>
                  <a:pt x="20257" y="10800"/>
                </a:cubicBezTo>
                <a:cubicBezTo>
                  <a:pt x="20257" y="15479"/>
                  <a:pt x="16833" y="19456"/>
                  <a:pt x="12205" y="20151"/>
                </a:cubicBezTo>
                <a:lnTo>
                  <a:pt x="12405" y="21479"/>
                </a:lnTo>
                <a:cubicBezTo>
                  <a:pt x="17690" y="20685"/>
                  <a:pt x="21600" y="1614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6144"/>
                  <a:pt x="3909" y="20685"/>
                  <a:pt x="9194" y="21479"/>
                </a:cubicBezTo>
                <a:lnTo>
                  <a:pt x="9394" y="20151"/>
                </a:lnTo>
                <a:close/>
              </a:path>
            </a:pathLst>
          </a:custGeom>
          <a:gradFill rotWithShape="1">
            <a:gsLst>
              <a:gs pos="0">
                <a:srgbClr val="0DAEFF"/>
              </a:gs>
              <a:gs pos="100000">
                <a:srgbClr val="0053BD">
                  <a:alpha val="39998"/>
                </a:srgbClr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5614" name="Group 19"/>
          <p:cNvGrpSpPr>
            <a:grpSpLocks/>
          </p:cNvGrpSpPr>
          <p:nvPr/>
        </p:nvGrpSpPr>
        <p:grpSpPr bwMode="auto">
          <a:xfrm>
            <a:off x="574675" y="1196975"/>
            <a:ext cx="792163" cy="242888"/>
            <a:chOff x="1882" y="2597"/>
            <a:chExt cx="2132" cy="561"/>
          </a:xfrm>
        </p:grpSpPr>
        <p:sp>
          <p:nvSpPr>
            <p:cNvPr id="25623" name="Oval 20"/>
            <p:cNvSpPr>
              <a:spLocks noChangeArrowheads="1"/>
            </p:cNvSpPr>
            <p:nvPr/>
          </p:nvSpPr>
          <p:spPr bwMode="auto">
            <a:xfrm>
              <a:off x="1882" y="2614"/>
              <a:ext cx="2132" cy="544"/>
            </a:xfrm>
            <a:prstGeom prst="ellipse">
              <a:avLst/>
            </a:prstGeom>
            <a:solidFill>
              <a:srgbClr val="99CCFF"/>
            </a:solidFill>
            <a:ln w="9525">
              <a:round/>
              <a:headEnd/>
              <a:tailEnd/>
            </a:ln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5624" name="Oval 21"/>
            <p:cNvSpPr>
              <a:spLocks noChangeArrowheads="1"/>
            </p:cNvSpPr>
            <p:nvPr/>
          </p:nvSpPr>
          <p:spPr bwMode="auto">
            <a:xfrm>
              <a:off x="2019" y="2597"/>
              <a:ext cx="1859" cy="425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lin ang="2700000" scaled="1"/>
            </a:gra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/>
          </p:spPr>
          <p:txBody>
            <a:bodyPr wrap="none" anchor="ctr"/>
            <a:lstStyle/>
            <a:p>
              <a:pPr algn="ctr" latinLnBrk="1">
                <a:defRPr/>
              </a:pPr>
              <a:endParaRPr kumimoji="1" lang="ru-RU">
                <a:solidFill>
                  <a:srgbClr val="009900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sp>
        <p:nvSpPr>
          <p:cNvPr id="71702" name="Text Box 22"/>
          <p:cNvSpPr txBox="1">
            <a:spLocks noChangeArrowheads="1"/>
          </p:cNvSpPr>
          <p:nvPr/>
        </p:nvSpPr>
        <p:spPr bwMode="auto">
          <a:xfrm>
            <a:off x="1476374" y="142875"/>
            <a:ext cx="6696075" cy="655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C7C7C7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  <a:defRPr/>
            </a:pPr>
            <a:endParaRPr lang="kk-KZ" altLang="ko-KR" sz="100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latinLnBrk="1">
              <a:spcBef>
                <a:spcPct val="50000"/>
              </a:spcBef>
              <a:defRPr/>
            </a:pPr>
            <a:endParaRPr lang="en-US" altLang="ko-KR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굴림" pitchFamily="50" charset="-127"/>
            </a:endParaRPr>
          </a:p>
        </p:txBody>
      </p:sp>
      <p:pic>
        <p:nvPicPr>
          <p:cNvPr id="25616" name="Picture 23" descr="영화아이콘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509588"/>
            <a:ext cx="865187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7" name="Rectangle 94"/>
          <p:cNvSpPr>
            <a:spLocks noGrp="1" noChangeArrowheads="1"/>
          </p:cNvSpPr>
          <p:nvPr>
            <p:ph type="ctrTitle"/>
          </p:nvPr>
        </p:nvSpPr>
        <p:spPr>
          <a:xfrm>
            <a:off x="714375" y="214313"/>
            <a:ext cx="7772400" cy="720725"/>
          </a:xfrm>
        </p:spPr>
        <p:txBody>
          <a:bodyPr/>
          <a:lstStyle/>
          <a:p>
            <a:pPr eaLnBrk="1" hangingPunct="1"/>
            <a:r>
              <a:rPr lang="kk-KZ" sz="4000" b="1" i="1" dirty="0" smtClean="0">
                <a:solidFill>
                  <a:srgbClr val="0000FF"/>
                </a:solidFill>
              </a:rPr>
              <a:t> </a:t>
            </a:r>
            <a:r>
              <a:rPr lang="kk-KZ" sz="40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Үйге тапсырма</a:t>
            </a:r>
            <a:endParaRPr lang="ru-RU" sz="40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18" name="Подзаголовок 27"/>
          <p:cNvSpPr>
            <a:spLocks noGrp="1"/>
          </p:cNvSpPr>
          <p:nvPr>
            <p:ph type="subTitle" idx="1"/>
          </p:nvPr>
        </p:nvSpPr>
        <p:spPr>
          <a:xfrm>
            <a:off x="428625" y="1844675"/>
            <a:ext cx="8715375" cy="1941513"/>
          </a:xfrm>
        </p:spPr>
        <p:txBody>
          <a:bodyPr/>
          <a:lstStyle/>
          <a:p>
            <a:pPr algn="l" eaLnBrk="1" hangingPunct="1"/>
            <a:r>
              <a:rPr lang="kk-KZ" sz="2800" b="1" i="1" dirty="0" smtClean="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rPr>
              <a:t>Күнделікті енді ашайық</a:t>
            </a:r>
            <a:br>
              <a:rPr lang="kk-KZ" sz="2800" b="1" i="1" dirty="0" smtClean="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rPr>
            </a:br>
            <a:r>
              <a:rPr lang="kk-KZ" sz="2800" b="1" i="1" dirty="0" smtClean="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rPr>
              <a:t>Үй тапсырмасын жазайық.</a:t>
            </a:r>
            <a:br>
              <a:rPr lang="kk-KZ" sz="2800" b="1" i="1" dirty="0" smtClean="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rPr>
            </a:br>
            <a:r>
              <a:rPr lang="kk-KZ" sz="2800" b="1" i="1" dirty="0" smtClean="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rPr>
              <a:t>Еліктеуіш сөздер туралы алған білімді,</a:t>
            </a:r>
            <a:br>
              <a:rPr lang="kk-KZ" sz="2800" b="1" i="1" dirty="0" smtClean="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rPr>
            </a:br>
            <a:r>
              <a:rPr lang="kk-KZ" sz="2800" b="1" i="1" dirty="0" smtClean="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rPr>
              <a:t>ұмытпай есте сақтап алайық. </a:t>
            </a:r>
            <a:endParaRPr lang="ru-RU" sz="2800" b="1" i="1" dirty="0" smtClean="0">
              <a:solidFill>
                <a:schemeClr val="tx1"/>
              </a:solidFill>
              <a:latin typeface="Century Schoolbook" pitchFamily="18" charset="0"/>
            </a:endParaRPr>
          </a:p>
          <a:p>
            <a:pPr algn="l" eaLnBrk="1" hangingPunct="1"/>
            <a:endParaRPr lang="kk-KZ" b="1" i="1" dirty="0" smtClean="0">
              <a:solidFill>
                <a:srgbClr val="FF3300"/>
              </a:solidFill>
              <a:latin typeface="Century Schoolbook" pitchFamily="18" charset="0"/>
            </a:endParaRPr>
          </a:p>
        </p:txBody>
      </p:sp>
      <p:pic>
        <p:nvPicPr>
          <p:cNvPr id="25619" name="Picture 56" descr="MCj04166460000[1]"/>
          <p:cNvPicPr>
            <a:picLocks noChangeAspect="1" noChangeArrowheads="1"/>
          </p:cNvPicPr>
          <p:nvPr/>
        </p:nvPicPr>
        <p:blipFill>
          <a:blip r:embed="rId4" cstate="print">
            <a:lum bright="-12000"/>
          </a:blip>
          <a:srcRect/>
          <a:stretch>
            <a:fillRect/>
          </a:stretch>
        </p:blipFill>
        <p:spPr bwMode="auto">
          <a:xfrm>
            <a:off x="6429375" y="3929063"/>
            <a:ext cx="2232025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0" name="Picture 3" descr="globe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6625" y="142875"/>
            <a:ext cx="1392238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22" name="TextBox 1"/>
          <p:cNvSpPr txBox="1">
            <a:spLocks noChangeArrowheads="1"/>
          </p:cNvSpPr>
          <p:nvPr/>
        </p:nvSpPr>
        <p:spPr bwMode="auto">
          <a:xfrm>
            <a:off x="1042988" y="4292600"/>
            <a:ext cx="44656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k-KZ" sz="2400" b="1" dirty="0"/>
              <a:t>6</a:t>
            </a:r>
            <a:r>
              <a:rPr lang="kk-KZ" sz="2400" b="1" dirty="0" smtClean="0"/>
              <a:t> –жаттығу-103 бет, ереже қайталау</a:t>
            </a:r>
            <a:endParaRPr lang="ru-RU" sz="2400" b="1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8" grpId="0" build="p"/>
      <p:bldP spid="256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76752" y="-1142999"/>
            <a:ext cx="6858000" cy="9144000"/>
          </a:xfrm>
          <a:prstGeom prst="rect">
            <a:avLst/>
          </a:prstGeom>
          <a:solidFill>
            <a:srgbClr val="00FFFF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63491" name="WordArt 3"/>
          <p:cNvSpPr>
            <a:spLocks noChangeArrowheads="1" noChangeShapeType="1" noTextEdit="1"/>
          </p:cNvSpPr>
          <p:nvPr/>
        </p:nvSpPr>
        <p:spPr bwMode="auto">
          <a:xfrm>
            <a:off x="250825" y="1844675"/>
            <a:ext cx="7993063" cy="338455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endParaRPr lang="ru-RU" sz="36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pic>
        <p:nvPicPr>
          <p:cNvPr id="63492" name="Рисунок 5" descr="книга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4906963"/>
            <a:ext cx="3167063" cy="161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5" descr="V25ANI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4724400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985928" y="1460472"/>
            <a:ext cx="6553200" cy="3646009"/>
            <a:chOff x="1695" y="801"/>
            <a:chExt cx="2463" cy="2412"/>
          </a:xfrm>
        </p:grpSpPr>
        <p:pic>
          <p:nvPicPr>
            <p:cNvPr id="63496" name="Picture 5" descr="GUVERC~1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49" y="960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497" name="Picture 6" descr="GUVERC~1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999348">
              <a:off x="3600" y="1347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498" name="Picture 7" descr="GUVERC~1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2949090">
              <a:off x="3696" y="1872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499" name="Picture 8" descr="GUVERC~1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218239">
              <a:off x="3567" y="2322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500" name="Picture 9" descr="GUVERC~1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-1503688">
              <a:off x="2784" y="819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501" name="Picture 10" descr="GUVERC~1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-3622714">
              <a:off x="2370" y="882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502" name="Picture 11" descr="GUVERC~1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-5400000">
              <a:off x="1983" y="1122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503" name="Picture 12" descr="GUVERC~1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-6859391">
              <a:off x="1743" y="1473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504" name="Picture 13" descr="GUVERC~1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-9586296">
              <a:off x="1695" y="1857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505" name="Picture 14" descr="GUVERC~1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0800000">
              <a:off x="1872" y="2355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506" name="Picture 15" descr="GUVERC~1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9733100">
              <a:off x="2160" y="2640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507" name="Picture 16" descr="GUVERC~1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9101983">
              <a:off x="2640" y="2832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508" name="Picture 17" descr="GUVERC~1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6963350">
              <a:off x="3135" y="2721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1570" name="Picture 18" descr="GUVERC~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27057">
            <a:off x="3461285" y="2205346"/>
            <a:ext cx="2446663" cy="1760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19" descr="кун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1523915">
            <a:off x="-123893" y="55744"/>
            <a:ext cx="3067861" cy="211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2054424" y="3000488"/>
            <a:ext cx="20891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kk-KZ" sz="3600" b="1" dirty="0" smtClean="0">
                <a:solidFill>
                  <a:srgbClr val="FFFF00"/>
                </a:solidFill>
              </a:rPr>
              <a:t>Бағалау</a:t>
            </a:r>
            <a:endParaRPr lang="en-US" sz="36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 advTm="10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51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5"/>
          <p:cNvSpPr>
            <a:spLocks noChangeArrowheads="1" noChangeShapeType="1" noTextEdit="1"/>
          </p:cNvSpPr>
          <p:nvPr/>
        </p:nvSpPr>
        <p:spPr bwMode="auto">
          <a:xfrm>
            <a:off x="1476375" y="1628775"/>
            <a:ext cx="6192838" cy="23764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i="1" kern="1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123" name="WordArt 6"/>
          <p:cNvSpPr>
            <a:spLocks noChangeArrowheads="1" noChangeShapeType="1" noTextEdit="1"/>
          </p:cNvSpPr>
          <p:nvPr/>
        </p:nvSpPr>
        <p:spPr bwMode="auto">
          <a:xfrm>
            <a:off x="2555875" y="4797425"/>
            <a:ext cx="4048125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FF00"/>
              </a:solidFill>
              <a:latin typeface="KZ 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150" y="1357313"/>
            <a:ext cx="63087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(K)" pitchFamily="18" charset="0"/>
              <a:cs typeface="Times New Roman" pitchFamily="18" charset="0"/>
            </a:endParaRPr>
          </a:p>
        </p:txBody>
      </p:sp>
      <p:pic>
        <p:nvPicPr>
          <p:cNvPr id="5125" name="Picture 33" descr="MCj0398587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429264"/>
            <a:ext cx="1439863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5" descr="e1896353a24fa7ae75b9b990649c136e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5621337"/>
            <a:ext cx="1236662" cy="123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Прямоугольник 7"/>
          <p:cNvSpPr>
            <a:spLocks noChangeArrowheads="1"/>
          </p:cNvSpPr>
          <p:nvPr/>
        </p:nvSpPr>
        <p:spPr bwMode="auto">
          <a:xfrm>
            <a:off x="714375" y="642938"/>
            <a:ext cx="8429625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k-KZ" sz="2800" b="1" i="1" dirty="0"/>
              <a:t>                       </a:t>
            </a:r>
            <a:r>
              <a:rPr lang="kk-KZ" sz="2800" b="1" i="1" dirty="0">
                <a:solidFill>
                  <a:srgbClr val="0000FF"/>
                </a:solidFill>
              </a:rPr>
              <a:t>Сабақтың мақсаты:</a:t>
            </a:r>
            <a:r>
              <a:rPr lang="kk-KZ" sz="2800" i="1" dirty="0">
                <a:solidFill>
                  <a:srgbClr val="0000FF"/>
                </a:solidFill>
              </a:rPr>
              <a:t> </a:t>
            </a:r>
            <a:endParaRPr lang="kk-KZ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Білімділік</a:t>
            </a:r>
            <a:r>
              <a:rPr lang="kk-KZ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 Еліктеу сөздер туралы түсінік беру, оның басқа сөз таптарынан ерекшеліктерін таныту, өмірден түрлі мысалдар келтіре отырып, еліктеу сөздердің түрлерін ұқтыру; </a:t>
            </a:r>
          </a:p>
          <a:p>
            <a:endParaRPr lang="kk-KZ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Дамытушылық: 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Оқушылардың сауаттылығын, танымдылығын, сабаққа деген қызығушылығын арттыру, сөйлеу тілін, ой жүйелеу шеберлігін дамыту;</a:t>
            </a:r>
            <a:br>
              <a:rPr lang="kk-KZ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оқушылардың еліктеу сөздер  </a:t>
            </a: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түрлерін меңгеру дағдыларын дамыту, есте сақтау қабілеттерін  шыңдау. </a:t>
            </a:r>
            <a:endParaRPr lang="kk-KZ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endParaRPr lang="kk-KZ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Тәрбиелік</a:t>
            </a:r>
            <a:r>
              <a:rPr lang="kk-KZ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сауатты, көркем жазуға төселдіріп, ұқыптылыққа  тәрбиелеу                  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60" name="Group 16"/>
          <p:cNvGraphicFramePr>
            <a:graphicFrameLocks noGrp="1"/>
          </p:cNvGraphicFramePr>
          <p:nvPr/>
        </p:nvGraphicFramePr>
        <p:xfrm>
          <a:off x="1951038" y="1501775"/>
          <a:ext cx="5269230" cy="3749675"/>
        </p:xfrm>
        <a:graphic>
          <a:graphicData uri="http://schemas.openxmlformats.org/drawingml/2006/table">
            <a:tbl>
              <a:tblPr/>
              <a:tblGrid>
                <a:gridCol w="5060950"/>
                <a:gridCol w="208280"/>
              </a:tblGrid>
              <a:tr h="3749675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2"/>
                        </a:rPr>
                        <a:t>  </a:t>
                      </a:r>
                      <a:r>
                        <a:rPr kumimoji="0" lang="ru-RU" altLang="ru-RU" sz="2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 </a:t>
                      </a: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                                                                     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3" name="Picture 5" descr="Картинка 2 из 5219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3813"/>
            <a:ext cx="9144000" cy="688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WordArt 17"/>
          <p:cNvSpPr>
            <a:spLocks noChangeArrowheads="1" noChangeShapeType="1" noTextEdit="1"/>
          </p:cNvSpPr>
          <p:nvPr/>
        </p:nvSpPr>
        <p:spPr bwMode="auto">
          <a:xfrm>
            <a:off x="1835150" y="4292600"/>
            <a:ext cx="5761038" cy="2333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b="1" i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Амансың</a:t>
            </a:r>
            <a:r>
              <a:rPr lang="ru-RU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ба Алтын </a:t>
            </a:r>
            <a:r>
              <a:rPr lang="ru-RU" b="1" i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күн</a:t>
            </a:r>
            <a:r>
              <a:rPr lang="ru-RU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</a:p>
          <a:p>
            <a:r>
              <a:rPr lang="ru-RU" b="1" i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Амансың</a:t>
            </a:r>
            <a:r>
              <a:rPr lang="ru-RU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ба </a:t>
            </a:r>
            <a:r>
              <a:rPr lang="ru-RU" b="1" i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Көк</a:t>
            </a:r>
            <a:r>
              <a:rPr lang="ru-RU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b="1" i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аспан</a:t>
            </a:r>
            <a:r>
              <a:rPr lang="ru-RU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"</a:t>
            </a:r>
          </a:p>
          <a:p>
            <a:r>
              <a:rPr lang="ru-RU" b="1" i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Амансың</a:t>
            </a:r>
            <a:r>
              <a:rPr lang="ru-RU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ба </a:t>
            </a:r>
            <a:r>
              <a:rPr lang="ru-RU" b="1" i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Достарым</a:t>
            </a:r>
            <a:r>
              <a:rPr lang="ru-RU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</a:p>
          <a:p>
            <a:r>
              <a:rPr lang="ru-RU" b="1" i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Сендерді</a:t>
            </a:r>
            <a:r>
              <a:rPr lang="ru-RU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b="1" i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көрсем</a:t>
            </a:r>
            <a:r>
              <a:rPr lang="ru-RU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b="1" i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қуанам</a:t>
            </a:r>
            <a:r>
              <a:rPr lang="ru-RU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ru-RU" b="1" i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5" name="WordArt 18"/>
          <p:cNvSpPr>
            <a:spLocks noChangeArrowheads="1" noChangeShapeType="1" noTextEdit="1"/>
          </p:cNvSpPr>
          <p:nvPr/>
        </p:nvSpPr>
        <p:spPr bwMode="auto">
          <a:xfrm>
            <a:off x="250825" y="188913"/>
            <a:ext cx="30241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0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Амандасу</a:t>
            </a:r>
            <a:r>
              <a:rPr lang="ru-RU" sz="2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20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рәсімі</a:t>
            </a:r>
            <a:r>
              <a:rPr lang="ru-RU" sz="2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:</a:t>
            </a:r>
          </a:p>
        </p:txBody>
      </p:sp>
      <p:pic>
        <p:nvPicPr>
          <p:cNvPr id="6" name="Picture 18" descr="a0c615b30b9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0"/>
            <a:ext cx="157160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8" descr="a0c615b30b9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08720"/>
            <a:ext cx="157160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8" descr="a0c615b30b9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01208"/>
            <a:ext cx="157160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8" descr="a0c615b30b9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2396" y="476672"/>
            <a:ext cx="157160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 влево 4">
            <a:hlinkClick r:id="" action="ppaction://noaction"/>
          </p:cNvPr>
          <p:cNvSpPr>
            <a:spLocks noChangeArrowheads="1"/>
          </p:cNvSpPr>
          <p:nvPr/>
        </p:nvSpPr>
        <p:spPr bwMode="auto">
          <a:xfrm rot="10800000">
            <a:off x="6858000" y="5357813"/>
            <a:ext cx="1071563" cy="1000125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11267" name="Picture 5" descr="C:\Documents and Settings\Физика\Мои документы\Мои рисунки\мате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Прямоугольник 7"/>
          <p:cNvSpPr>
            <a:spLocks noChangeArrowheads="1"/>
          </p:cNvSpPr>
          <p:nvPr/>
        </p:nvSpPr>
        <p:spPr bwMode="auto">
          <a:xfrm>
            <a:off x="1524000" y="1500188"/>
            <a:ext cx="6576392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kk-KZ" altLang="ru-RU" sz="6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Үй </a:t>
            </a:r>
            <a:r>
              <a:rPr lang="kk-KZ" altLang="ru-RU" sz="6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тапсырмасы:   </a:t>
            </a:r>
            <a:r>
              <a:rPr lang="kk-KZ" altLang="ru-RU" sz="66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Ереже жаттау</a:t>
            </a:r>
          </a:p>
          <a:p>
            <a:pPr algn="ctr"/>
            <a:r>
              <a:rPr lang="kk-KZ" altLang="ru-RU" sz="6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kk-KZ" altLang="ru-RU" sz="66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– жаттығу.</a:t>
            </a:r>
            <a:endParaRPr lang="ru-RU" altLang="ru-RU" sz="6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kk-KZ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Ереже: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24744"/>
            <a:ext cx="8219256" cy="5001419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kk-KZ" altLang="ru-RU" b="1" dirty="0" smtClean="0">
                <a:solidFill>
                  <a:srgbClr val="006600"/>
                </a:solidFill>
              </a:rPr>
              <a:t>Айналадағы әртүрлі </a:t>
            </a:r>
            <a:r>
              <a:rPr lang="kk-KZ" altLang="ru-RU" b="1" dirty="0">
                <a:solidFill>
                  <a:srgbClr val="006600"/>
                </a:solidFill>
              </a:rPr>
              <a:t>құбылыстардың дыбыстарына, </a:t>
            </a:r>
            <a:r>
              <a:rPr lang="kk-KZ" altLang="ru-RU" b="1" dirty="0" smtClean="0">
                <a:solidFill>
                  <a:srgbClr val="006600"/>
                </a:solidFill>
              </a:rPr>
              <a:t>қимыл - </a:t>
            </a:r>
            <a:r>
              <a:rPr lang="kk-KZ" altLang="ru-RU" b="1" dirty="0">
                <a:solidFill>
                  <a:srgbClr val="006600"/>
                </a:solidFill>
              </a:rPr>
              <a:t>әрекеттеріне </a:t>
            </a:r>
            <a:r>
              <a:rPr lang="kk-KZ" altLang="ru-RU" b="1" dirty="0" smtClean="0">
                <a:solidFill>
                  <a:srgbClr val="006600"/>
                </a:solidFill>
              </a:rPr>
              <a:t>еліктеуден </a:t>
            </a:r>
            <a:r>
              <a:rPr lang="kk-KZ" altLang="ru-RU" b="1" dirty="0">
                <a:solidFill>
                  <a:srgbClr val="006600"/>
                </a:solidFill>
              </a:rPr>
              <a:t>немесе олардың бейнелерімен байланысты </a:t>
            </a:r>
            <a:r>
              <a:rPr lang="kk-KZ" altLang="ru-RU" b="1" dirty="0" smtClean="0">
                <a:solidFill>
                  <a:srgbClr val="006600"/>
                </a:solidFill>
              </a:rPr>
              <a:t>туған сөздер</a:t>
            </a:r>
            <a:r>
              <a:rPr lang="kk-KZ" altLang="ru-RU" b="1" dirty="0" smtClean="0">
                <a:solidFill>
                  <a:schemeClr val="tx2"/>
                </a:solidFill>
              </a:rPr>
              <a:t> </a:t>
            </a:r>
            <a:r>
              <a:rPr lang="kk-KZ" altLang="ru-RU" b="1" dirty="0">
                <a:solidFill>
                  <a:schemeClr val="tx2"/>
                </a:solidFill>
              </a:rPr>
              <a:t>Еліктеуіш </a:t>
            </a:r>
            <a:r>
              <a:rPr lang="kk-KZ" altLang="ru-RU" b="1" dirty="0" smtClean="0">
                <a:solidFill>
                  <a:schemeClr val="tx2"/>
                </a:solidFill>
              </a:rPr>
              <a:t>сөздер </a:t>
            </a:r>
            <a:r>
              <a:rPr lang="kk-KZ" altLang="ru-RU" b="1" dirty="0">
                <a:solidFill>
                  <a:srgbClr val="006600"/>
                </a:solidFill>
              </a:rPr>
              <a:t>деп аталады </a:t>
            </a:r>
            <a:r>
              <a:rPr lang="kk-KZ" altLang="ru-RU" b="1" dirty="0" smtClean="0">
                <a:solidFill>
                  <a:srgbClr val="006600"/>
                </a:solidFill>
              </a:rPr>
              <a:t>.</a:t>
            </a:r>
            <a:endParaRPr lang="kk-KZ" altLang="ru-RU" b="1" dirty="0">
              <a:solidFill>
                <a:srgbClr val="0066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kk-KZ" altLang="ru-RU" b="1" dirty="0">
                <a:solidFill>
                  <a:srgbClr val="006600"/>
                </a:solidFill>
              </a:rPr>
              <a:t>Мысалы: </a:t>
            </a:r>
            <a:r>
              <a:rPr lang="kk-KZ" altLang="ru-RU" dirty="0" smtClean="0">
                <a:solidFill>
                  <a:srgbClr val="006600"/>
                </a:solidFill>
              </a:rPr>
              <a:t>тарс </a:t>
            </a:r>
            <a:r>
              <a:rPr lang="kk-KZ" altLang="ru-RU" u="sng" dirty="0">
                <a:solidFill>
                  <a:srgbClr val="006600"/>
                </a:solidFill>
              </a:rPr>
              <a:t>етті,</a:t>
            </a:r>
            <a:r>
              <a:rPr lang="kk-KZ" altLang="ru-RU" dirty="0">
                <a:solidFill>
                  <a:srgbClr val="006600"/>
                </a:solidFill>
              </a:rPr>
              <a:t> былш </a:t>
            </a:r>
            <a:r>
              <a:rPr lang="kk-KZ" altLang="ru-RU" u="sng" dirty="0">
                <a:solidFill>
                  <a:srgbClr val="006600"/>
                </a:solidFill>
              </a:rPr>
              <a:t>етті,</a:t>
            </a:r>
            <a:r>
              <a:rPr lang="kk-KZ" altLang="ru-RU" dirty="0">
                <a:solidFill>
                  <a:srgbClr val="006600"/>
                </a:solidFill>
              </a:rPr>
              <a:t> шорт </a:t>
            </a:r>
            <a:r>
              <a:rPr lang="kk-KZ" altLang="ru-RU" u="sng" dirty="0">
                <a:solidFill>
                  <a:srgbClr val="006600"/>
                </a:solidFill>
              </a:rPr>
              <a:t>сынды,</a:t>
            </a:r>
            <a:r>
              <a:rPr lang="kk-KZ" altLang="ru-RU" dirty="0">
                <a:solidFill>
                  <a:srgbClr val="006600"/>
                </a:solidFill>
              </a:rPr>
              <a:t> дүңк етті, қолп </a:t>
            </a:r>
            <a:r>
              <a:rPr lang="kk-KZ" altLang="ru-RU" u="sng" dirty="0">
                <a:solidFill>
                  <a:srgbClr val="006600"/>
                </a:solidFill>
              </a:rPr>
              <a:t>ете қалды </a:t>
            </a:r>
            <a:r>
              <a:rPr lang="kk-KZ" altLang="ru-RU" u="sng" dirty="0" smtClean="0">
                <a:solidFill>
                  <a:srgbClr val="006600"/>
                </a:solidFill>
              </a:rPr>
              <a:t>т.б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kk-KZ" altLang="ru-RU" b="1" u="sng" dirty="0" smtClean="0">
                <a:solidFill>
                  <a:srgbClr val="006600"/>
                </a:solidFill>
              </a:rPr>
              <a:t>Еліктеуіш сөздер айналадағы құблыстардың әртүрлі дыбыстарын есту арқылы немесе түрлі қимылдарына еліктеуден туған:  </a:t>
            </a:r>
          </a:p>
          <a:p>
            <a:pPr eaLnBrk="1" hangingPunct="1">
              <a:lnSpc>
                <a:spcPct val="80000"/>
              </a:lnSpc>
            </a:pPr>
            <a:r>
              <a:rPr lang="kk-KZ" altLang="ru-RU" b="1" dirty="0" smtClean="0">
                <a:solidFill>
                  <a:srgbClr val="006600"/>
                </a:solidFill>
              </a:rPr>
              <a:t>Мысалы: </a:t>
            </a:r>
            <a:r>
              <a:rPr lang="kk-KZ" altLang="ru-RU" dirty="0" smtClean="0">
                <a:solidFill>
                  <a:srgbClr val="006600"/>
                </a:solidFill>
              </a:rPr>
              <a:t>гүр </a:t>
            </a:r>
            <a:r>
              <a:rPr lang="ru-RU" altLang="ru-RU" dirty="0" smtClean="0">
                <a:solidFill>
                  <a:srgbClr val="006600"/>
                </a:solidFill>
              </a:rPr>
              <a:t>(</a:t>
            </a:r>
            <a:r>
              <a:rPr lang="kk-KZ" altLang="ru-RU" dirty="0" smtClean="0">
                <a:solidFill>
                  <a:srgbClr val="006600"/>
                </a:solidFill>
              </a:rPr>
              <a:t>етті), гүрс(етті), шорт </a:t>
            </a:r>
            <a:r>
              <a:rPr lang="ru-RU" altLang="ru-RU" dirty="0" smtClean="0">
                <a:solidFill>
                  <a:srgbClr val="006600"/>
                </a:solidFill>
              </a:rPr>
              <a:t>(</a:t>
            </a:r>
            <a:r>
              <a:rPr lang="ru-RU" altLang="ru-RU" dirty="0" err="1" smtClean="0">
                <a:solidFill>
                  <a:srgbClr val="006600"/>
                </a:solidFill>
              </a:rPr>
              <a:t>сынды</a:t>
            </a:r>
            <a:r>
              <a:rPr lang="ru-RU" altLang="ru-RU" dirty="0" smtClean="0">
                <a:solidFill>
                  <a:srgbClr val="006600"/>
                </a:solidFill>
              </a:rPr>
              <a:t>), </a:t>
            </a:r>
            <a:r>
              <a:rPr lang="ru-RU" altLang="ru-RU" dirty="0" err="1" smtClean="0">
                <a:solidFill>
                  <a:srgbClr val="006600"/>
                </a:solidFill>
              </a:rPr>
              <a:t>жалт</a:t>
            </a:r>
            <a:r>
              <a:rPr lang="ru-RU" altLang="ru-RU" dirty="0" smtClean="0">
                <a:solidFill>
                  <a:srgbClr val="006600"/>
                </a:solidFill>
              </a:rPr>
              <a:t> (</a:t>
            </a:r>
            <a:r>
              <a:rPr lang="ru-RU" altLang="ru-RU" dirty="0" err="1">
                <a:solidFill>
                  <a:srgbClr val="006600"/>
                </a:solidFill>
              </a:rPr>
              <a:t>е</a:t>
            </a:r>
            <a:r>
              <a:rPr lang="ru-RU" altLang="ru-RU" dirty="0" err="1" smtClean="0">
                <a:solidFill>
                  <a:srgbClr val="006600"/>
                </a:solidFill>
              </a:rPr>
              <a:t>тт</a:t>
            </a:r>
            <a:r>
              <a:rPr lang="kk-KZ" altLang="ru-RU" dirty="0" smtClean="0">
                <a:solidFill>
                  <a:srgbClr val="006600"/>
                </a:solidFill>
              </a:rPr>
              <a:t>і</a:t>
            </a:r>
            <a:r>
              <a:rPr lang="ru-RU" altLang="ru-RU" dirty="0" smtClean="0">
                <a:solidFill>
                  <a:srgbClr val="006600"/>
                </a:solidFill>
              </a:rPr>
              <a:t>), </a:t>
            </a:r>
            <a:r>
              <a:rPr lang="ru-RU" altLang="ru-RU" dirty="0" err="1" smtClean="0">
                <a:solidFill>
                  <a:srgbClr val="006600"/>
                </a:solidFill>
              </a:rPr>
              <a:t>қор</a:t>
            </a:r>
            <a:r>
              <a:rPr lang="ru-RU" altLang="ru-RU" dirty="0" smtClean="0">
                <a:solidFill>
                  <a:srgbClr val="006600"/>
                </a:solidFill>
              </a:rPr>
              <a:t> (</a:t>
            </a:r>
            <a:r>
              <a:rPr lang="ru-RU" altLang="ru-RU" dirty="0" err="1" smtClean="0">
                <a:solidFill>
                  <a:srgbClr val="006600"/>
                </a:solidFill>
              </a:rPr>
              <a:t>ете</a:t>
            </a:r>
            <a:r>
              <a:rPr lang="ru-RU" altLang="ru-RU" dirty="0" smtClean="0">
                <a:solidFill>
                  <a:srgbClr val="006600"/>
                </a:solidFill>
              </a:rPr>
              <a:t> </a:t>
            </a:r>
            <a:r>
              <a:rPr lang="ru-RU" altLang="ru-RU" dirty="0" err="1" smtClean="0">
                <a:solidFill>
                  <a:srgbClr val="006600"/>
                </a:solidFill>
              </a:rPr>
              <a:t>қалды</a:t>
            </a:r>
            <a:r>
              <a:rPr lang="ru-RU" altLang="ru-RU" dirty="0" smtClean="0">
                <a:solidFill>
                  <a:srgbClr val="006600"/>
                </a:solidFill>
              </a:rPr>
              <a:t>)</a:t>
            </a:r>
            <a:r>
              <a:rPr lang="kk-KZ" altLang="ru-RU" dirty="0" smtClean="0">
                <a:solidFill>
                  <a:srgbClr val="006600"/>
                </a:solidFill>
              </a:rPr>
              <a:t>, пыр-пыр </a:t>
            </a:r>
            <a:r>
              <a:rPr lang="ru-RU" altLang="ru-RU" dirty="0" smtClean="0">
                <a:solidFill>
                  <a:srgbClr val="006600"/>
                </a:solidFill>
              </a:rPr>
              <a:t>(</a:t>
            </a:r>
            <a:r>
              <a:rPr lang="ru-RU" altLang="ru-RU" dirty="0" err="1" smtClean="0">
                <a:solidFill>
                  <a:srgbClr val="006600"/>
                </a:solidFill>
              </a:rPr>
              <a:t>ұйықтады</a:t>
            </a:r>
            <a:r>
              <a:rPr lang="ru-RU" altLang="ru-RU" dirty="0" smtClean="0">
                <a:solidFill>
                  <a:srgbClr val="006600"/>
                </a:solidFill>
              </a:rPr>
              <a:t>).</a:t>
            </a:r>
            <a:endParaRPr lang="kk-KZ" altLang="ru-RU" b="1" u="sng" dirty="0" smtClean="0">
              <a:solidFill>
                <a:srgbClr val="0066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kk-KZ" altLang="ru-RU" b="1" dirty="0" smtClean="0">
                <a:solidFill>
                  <a:srgbClr val="006600"/>
                </a:solidFill>
              </a:rPr>
              <a:t> </a:t>
            </a:r>
            <a:endParaRPr lang="kk-KZ" altLang="ru-RU" b="1" dirty="0">
              <a:solidFill>
                <a:srgbClr val="0066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kk-KZ" altLang="ru-RU" dirty="0">
              <a:solidFill>
                <a:srgbClr val="006600"/>
              </a:solidFill>
            </a:endParaRP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 descr="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63" name="Picture 3" descr="доп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7450" y="3716338"/>
            <a:ext cx="1298575" cy="137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64" name="Line 4"/>
          <p:cNvSpPr>
            <a:spLocks noChangeShapeType="1"/>
          </p:cNvSpPr>
          <p:nvPr/>
        </p:nvSpPr>
        <p:spPr bwMode="auto">
          <a:xfrm>
            <a:off x="1258888" y="5084763"/>
            <a:ext cx="122555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245765" name="Line 5"/>
          <p:cNvSpPr>
            <a:spLocks noChangeShapeType="1"/>
          </p:cNvSpPr>
          <p:nvPr/>
        </p:nvSpPr>
        <p:spPr bwMode="auto">
          <a:xfrm>
            <a:off x="4213225" y="5734050"/>
            <a:ext cx="10795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245766" name="Line 6"/>
          <p:cNvSpPr>
            <a:spLocks noChangeShapeType="1"/>
          </p:cNvSpPr>
          <p:nvPr/>
        </p:nvSpPr>
        <p:spPr bwMode="auto">
          <a:xfrm>
            <a:off x="7089775" y="6308725"/>
            <a:ext cx="1082675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pic>
        <p:nvPicPr>
          <p:cNvPr id="245767" name="Picture 7" descr="доп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67175" y="4364038"/>
            <a:ext cx="1298575" cy="137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68" name="Picture 8" descr="доп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15150" y="4941888"/>
            <a:ext cx="1298575" cy="137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9" descr="14">
            <a:hlinkClick r:id="" action="ppaction://hlinkshowjump?jump=nextslide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86625" y="0"/>
            <a:ext cx="102711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251520" y="1484784"/>
            <a:ext cx="8602834" cy="295465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60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Сабақтың тақырыбы: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60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Еліктеуіш сөздер</a:t>
            </a:r>
            <a:endParaRPr lang="kk-KZ" sz="60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6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7" name="Picture 5" descr="e1896353a24fa7ae75b9b990649c136e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786313"/>
            <a:ext cx="2071688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5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45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45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5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5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5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57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57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57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57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57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57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57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57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4" grpId="0" animBg="1"/>
      <p:bldP spid="245765" grpId="0" animBg="1"/>
      <p:bldP spid="24576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Pictures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 rot="21332676">
            <a:off x="1318030" y="1804624"/>
            <a:ext cx="6448838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kk-KZ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Сабақтың барысы: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99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7158" y="428604"/>
            <a:ext cx="4811749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kk-KZ" sz="3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 KZ" pitchFamily="18" charset="0"/>
                <a:ea typeface="Times New Roman KZ" pitchFamily="18" charset="0"/>
              </a:rPr>
              <a:t>Психологиялық</a:t>
            </a:r>
          </a:p>
          <a:p>
            <a:pPr algn="ctr">
              <a:defRPr/>
            </a:pPr>
            <a:r>
              <a:rPr lang="kk-KZ" sz="3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 KZ" pitchFamily="18" charset="0"/>
                <a:ea typeface="Times New Roman KZ" pitchFamily="18" charset="0"/>
              </a:rPr>
              <a:t> дайындық</a:t>
            </a:r>
            <a:endParaRPr lang="ru-RU" sz="36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99"/>
              </a:solidFill>
              <a:effectLst>
                <a:reflection blurRad="12700" stA="28000" endPos="45000" dist="1000" dir="5400000" sy="-100000" algn="bl" rotWithShape="0"/>
              </a:effectLst>
              <a:latin typeface="Times New Roman KZ" pitchFamily="18" charset="0"/>
              <a:ea typeface="Times New Roman KZ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71472" y="1628933"/>
            <a:ext cx="8143932" cy="351457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kk-KZ" sz="3200" b="1" dirty="0"/>
              <a:t>Әрбір адам  -</a:t>
            </a:r>
            <a:r>
              <a:rPr lang="ru-RU" sz="3200" b="1" dirty="0" err="1"/>
              <a:t>Туысың,досың</a:t>
            </a:r>
            <a:r>
              <a:rPr lang="kk-KZ" sz="3200" b="1" dirty="0"/>
              <a:t>,сыныптасың</a:t>
            </a:r>
            <a:endParaRPr lang="ru-RU" sz="3200" dirty="0"/>
          </a:p>
          <a:p>
            <a:r>
              <a:rPr lang="kk-KZ" sz="3200" b="1" dirty="0"/>
              <a:t>Әрбір </a:t>
            </a:r>
            <a:r>
              <a:rPr lang="kk-KZ" sz="3200" b="1" dirty="0" smtClean="0"/>
              <a:t>сабақ- Үйрену</a:t>
            </a:r>
            <a:r>
              <a:rPr lang="kk-KZ" sz="3200" b="1" dirty="0"/>
              <a:t>, оқу, іздену.</a:t>
            </a:r>
            <a:endParaRPr lang="ru-RU" sz="3200" dirty="0"/>
          </a:p>
          <a:p>
            <a:r>
              <a:rPr lang="ru-RU" sz="3200" b="1" dirty="0" err="1" smtClean="0"/>
              <a:t>Әрбір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ісің</a:t>
            </a:r>
            <a:r>
              <a:rPr lang="ru-RU" sz="3200" b="1" dirty="0" smtClean="0"/>
              <a:t> </a:t>
            </a:r>
            <a:r>
              <a:rPr lang="ru-RU" sz="3200" b="1" dirty="0"/>
              <a:t>- </a:t>
            </a:r>
            <a:r>
              <a:rPr lang="ru-RU" sz="3200" b="1" dirty="0" err="1"/>
              <a:t>Тірлік</a:t>
            </a:r>
            <a:r>
              <a:rPr lang="ru-RU" sz="3200" b="1" dirty="0"/>
              <a:t>, </a:t>
            </a:r>
            <a:r>
              <a:rPr lang="ru-RU" sz="3200" b="1" dirty="0" err="1"/>
              <a:t>тірек</a:t>
            </a:r>
            <a:r>
              <a:rPr lang="ru-RU" sz="3200" b="1" dirty="0"/>
              <a:t>, </a:t>
            </a:r>
            <a:r>
              <a:rPr lang="ru-RU" sz="3200" b="1" dirty="0" err="1"/>
              <a:t>адамдық</a:t>
            </a:r>
            <a:r>
              <a:rPr lang="ru-RU" sz="3200" b="1" dirty="0"/>
              <a:t>. </a:t>
            </a:r>
            <a:br>
              <a:rPr lang="ru-RU" sz="3200" b="1" dirty="0"/>
            </a:br>
            <a:r>
              <a:rPr lang="ru-RU" sz="3200" b="1" dirty="0" err="1" smtClean="0"/>
              <a:t>Әрбір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сөзің</a:t>
            </a:r>
            <a:r>
              <a:rPr lang="ru-RU" sz="3200" b="1" dirty="0" smtClean="0"/>
              <a:t> </a:t>
            </a:r>
            <a:r>
              <a:rPr lang="ru-RU" sz="3200" b="1" dirty="0"/>
              <a:t>- </a:t>
            </a:r>
            <a:r>
              <a:rPr lang="ru-RU" sz="3200" b="1" dirty="0" err="1"/>
              <a:t>Шындық</a:t>
            </a:r>
            <a:r>
              <a:rPr lang="ru-RU" sz="3200" b="1" dirty="0"/>
              <a:t>, </a:t>
            </a:r>
            <a:r>
              <a:rPr lang="ru-RU" sz="3200" b="1" dirty="0" err="1"/>
              <a:t>бірлік</a:t>
            </a:r>
            <a:r>
              <a:rPr lang="ru-RU" sz="3200" b="1" dirty="0"/>
              <a:t>, </a:t>
            </a:r>
            <a:r>
              <a:rPr lang="ru-RU" sz="3200" b="1" dirty="0" err="1"/>
              <a:t>адалдық</a:t>
            </a:r>
            <a:r>
              <a:rPr lang="ru-RU" sz="3200" b="1" dirty="0"/>
              <a:t>. </a:t>
            </a:r>
            <a:r>
              <a:rPr lang="ru-RU" sz="2400" b="1" dirty="0"/>
              <a:t> </a:t>
            </a:r>
            <a:endParaRPr lang="ru-RU" sz="2400" dirty="0"/>
          </a:p>
        </p:txBody>
      </p:sp>
      <p:pic>
        <p:nvPicPr>
          <p:cNvPr id="922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13" y="-285750"/>
            <a:ext cx="3035175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bestgif_narod_ru_52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23528" y="4293096"/>
            <a:ext cx="3540125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5099208"/>
              </p:ext>
            </p:extLst>
          </p:nvPr>
        </p:nvGraphicFramePr>
        <p:xfrm>
          <a:off x="1455612" y="5719564"/>
          <a:ext cx="41529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Объект упаковщика для оболочки" showAsIcon="1" r:id="rId11" imgW="4153680" imgH="685800" progId="Package">
                  <p:embed/>
                </p:oleObj>
              </mc:Choice>
              <mc:Fallback>
                <p:oleObj name="Объект упаковщика для оболочки" showAsIcon="1" r:id="rId11" imgW="4153680" imgH="68580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5612" y="5719564"/>
                        <a:ext cx="415290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10" name="Picture 2" descr="C:\Users\1\Pictures\1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6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Қызығушылықты ояту</a:t>
            </a:r>
            <a:endParaRPr lang="kk-KZ"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967821"/>
            <a:ext cx="9144000" cy="57864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5" name="Picture 4" descr="34540-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14" cstate="print"/>
          <a:srcRect/>
          <a:stretch>
            <a:fillRect/>
          </a:stretch>
        </p:blipFill>
        <p:spPr>
          <a:xfrm>
            <a:off x="5508104" y="1175547"/>
            <a:ext cx="3419872" cy="2574048"/>
          </a:xfrm>
          <a:noFill/>
        </p:spPr>
      </p:pic>
      <p:pic>
        <p:nvPicPr>
          <p:cNvPr id="16" name="Picture 7" descr="http://site-for-you.moy.su/_nw/0/54533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66182" y="1097839"/>
            <a:ext cx="4853890" cy="2651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http://gcube.milliyet.com.tr/Detail/2013/11/28/afp-2013-yilin-fotograflari-yilin-fotograflari-afp-2013-1399841.jpg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861048"/>
            <a:ext cx="4482381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3D-звуки - звук дождя (слушать в наушниках закрыв глаза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55576" y="5517232"/>
            <a:ext cx="609600" cy="609600"/>
          </a:xfrm>
          <a:prstGeom prst="rect">
            <a:avLst/>
          </a:prstGeom>
        </p:spPr>
      </p:pic>
      <p:pic>
        <p:nvPicPr>
          <p:cNvPr id="5" name="GROM_-_grom_zvuki_groma_zvuki_prorody_zvuki_groma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195736" y="5483504"/>
            <a:ext cx="609600" cy="609600"/>
          </a:xfrm>
          <a:prstGeom prst="rect">
            <a:avLst/>
          </a:prstGeom>
        </p:spPr>
      </p:pic>
      <p:pic>
        <p:nvPicPr>
          <p:cNvPr id="6" name="Burya_3D-zvuki_Prirody_-_Zvuk_vetra_(xMusic.me)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792927" y="5769590"/>
            <a:ext cx="609600" cy="609600"/>
          </a:xfrm>
          <a:prstGeom prst="rect">
            <a:avLst/>
          </a:prstGeom>
        </p:spPr>
      </p:pic>
      <p:pic>
        <p:nvPicPr>
          <p:cNvPr id="1028" name="Picture 4" descr="C:\Users\User\Desktop\image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7" y="3874415"/>
            <a:ext cx="4032448" cy="277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vuk_-_sneg_(xMusic.me)(1)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4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41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199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568952" cy="2722314"/>
          </a:xfrm>
        </p:spPr>
        <p:txBody>
          <a:bodyPr/>
          <a:lstStyle/>
          <a:p>
            <a:r>
              <a:rPr lang="kk-KZ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 – жаттығу</a:t>
            </a:r>
            <a:br>
              <a:rPr lang="kk-KZ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3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Берілген еліктеуіш сөздерді қатыстырып сөйлемдер құрастырып жаз.</a:t>
            </a:r>
            <a:endParaRPr lang="ru-RU" sz="3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780929"/>
            <a:ext cx="2808312" cy="1624825"/>
          </a:xfrm>
        </p:spPr>
        <p:txBody>
          <a:bodyPr/>
          <a:lstStyle/>
          <a:p>
            <a:pPr marL="3657600" lvl="8" indent="0">
              <a:buNone/>
            </a:pPr>
            <a:endParaRPr lang="kk-KZ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kk-KZ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Тық-тық, 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35461" y="3233855"/>
            <a:ext cx="3168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дүрс-дүрс,</a:t>
            </a:r>
            <a:endParaRPr lang="ru-RU" sz="4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02483" y="3233855"/>
            <a:ext cx="27681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сарт-сұрт,</a:t>
            </a:r>
            <a:endParaRPr lang="ru-RU" sz="4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27608" y="3950637"/>
            <a:ext cx="15376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гүрс,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037160" y="3950637"/>
            <a:ext cx="16145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шіңк.</a:t>
            </a:r>
            <a:endParaRPr lang="ru-RU" sz="48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971600" y="0"/>
            <a:ext cx="7289556" cy="9848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800" b="1" kern="10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Оқулықпен жұмыс</a:t>
            </a:r>
            <a:endParaRPr lang="ru-RU" sz="5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2" name="Picture 16" descr="05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573795">
            <a:off x="7589892" y="4917691"/>
            <a:ext cx="949325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6" descr="05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13631">
            <a:off x="7084661" y="4667511"/>
            <a:ext cx="949325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6" descr="05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169142">
            <a:off x="7347576" y="4721186"/>
            <a:ext cx="949325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2309</TotalTime>
  <Words>335</Words>
  <Application>Microsoft Office PowerPoint</Application>
  <PresentationFormat>Экран (4:3)</PresentationFormat>
  <Paragraphs>72</Paragraphs>
  <Slides>19</Slides>
  <Notes>3</Notes>
  <HiddenSlides>0</HiddenSlides>
  <MMClips>6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Тема Office</vt:lpstr>
      <vt:lpstr>Объект упаковщика для оболочки</vt:lpstr>
      <vt:lpstr>Презентация PowerPoint</vt:lpstr>
      <vt:lpstr>Презентация PowerPoint</vt:lpstr>
      <vt:lpstr>Презентация PowerPoint</vt:lpstr>
      <vt:lpstr>Ереже:</vt:lpstr>
      <vt:lpstr>Презентация PowerPoint</vt:lpstr>
      <vt:lpstr>Презентация PowerPoint</vt:lpstr>
      <vt:lpstr>Презентация PowerPoint</vt:lpstr>
      <vt:lpstr>Презентация PowerPoint</vt:lpstr>
      <vt:lpstr>2 – жаттығу  Берілген еліктеуіш сөздерді қатыстырып сөйлемдер құрастырып жаз.</vt:lpstr>
      <vt:lpstr>Жұмбақ жасырайық</vt:lpstr>
      <vt:lpstr>3 – жаттығу</vt:lpstr>
      <vt:lpstr>Презентация PowerPoint</vt:lpstr>
      <vt:lpstr>Презентация PowerPoint</vt:lpstr>
      <vt:lpstr>Кім жылдам!</vt:lpstr>
      <vt:lpstr>Презентация PowerPoint</vt:lpstr>
      <vt:lpstr>Презентация PowerPoint</vt:lpstr>
      <vt:lpstr> Үйге тапсырма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114 орта мектеп</dc:creator>
  <cp:lastModifiedBy>Рустем</cp:lastModifiedBy>
  <cp:revision>205</cp:revision>
  <cp:lastPrinted>2017-04-26T19:01:37Z</cp:lastPrinted>
  <dcterms:created xsi:type="dcterms:W3CDTF">2011-12-08T13:07:51Z</dcterms:created>
  <dcterms:modified xsi:type="dcterms:W3CDTF">2017-04-26T19:10:49Z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700143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D5.0.5</vt:lpwstr>
  </property>
</Properties>
</file>